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12192000"/>
  <p:notesSz cx="6858000" cy="1857375"/>
  <p:embeddedFontLst>
    <p:embeddedFont>
      <p:font typeface="Roboto"/>
      <p:regular r:id="rId58"/>
      <p:bold r:id="rId59"/>
      <p:italic r:id="rId60"/>
      <p:boldItalic r:id="rId61"/>
    </p:embeddedFont>
    <p:embeddedFont>
      <p:font typeface="IBM Plex Mono SemiBold"/>
      <p:regular r:id="rId62"/>
      <p:bold r:id="rId63"/>
      <p:italic r:id="rId64"/>
      <p:boldItalic r:id="rId65"/>
    </p:embeddedFont>
    <p:embeddedFont>
      <p:font typeface="IBM Plex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SemiBold-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IBMPlexMonoSemiBold-italic.fntdata"/><Relationship Id="rId63" Type="http://schemas.openxmlformats.org/officeDocument/2006/relationships/font" Target="fonts/IBMPlexMonoSemiBold-bold.fntdata"/><Relationship Id="rId22" Type="http://schemas.openxmlformats.org/officeDocument/2006/relationships/slide" Target="slides/slide17.xml"/><Relationship Id="rId66" Type="http://schemas.openxmlformats.org/officeDocument/2006/relationships/font" Target="fonts/IBMPlexMono-regular.fntdata"/><Relationship Id="rId21" Type="http://schemas.openxmlformats.org/officeDocument/2006/relationships/slide" Target="slides/slide16.xml"/><Relationship Id="rId65" Type="http://schemas.openxmlformats.org/officeDocument/2006/relationships/font" Target="fonts/IBMPlexMonoSemiBold-boldItalic.fntdata"/><Relationship Id="rId24" Type="http://schemas.openxmlformats.org/officeDocument/2006/relationships/slide" Target="slides/slide19.xml"/><Relationship Id="rId68" Type="http://schemas.openxmlformats.org/officeDocument/2006/relationships/font" Target="fonts/IBMPlexMono-italic.fntdata"/><Relationship Id="rId23" Type="http://schemas.openxmlformats.org/officeDocument/2006/relationships/slide" Target="slides/slide18.xml"/><Relationship Id="rId67" Type="http://schemas.openxmlformats.org/officeDocument/2006/relationships/font" Target="fonts/IBMPlexMono-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dc92081d2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4dc92081d2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dc92081d2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4dc92081d2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dc92081d2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4dc92081d2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dc92081d2_1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4dc92081d2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dc92081d2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4dc92081d2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dc92081d2_1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4dc92081d2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5" name="Google Shape;24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0" name="Google Shape;1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github.com/YenchiSomnambule/IBM_SpaceX_Prediction/blob/main/3.%20Data%20wrangling.ipynb" TargetMode="External"/><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github.com/YenchiSomnambule/IBM_SpaceX_Prediction/blob/main/5.%20Space-X%20EDA%20DataViz%20Using%20Pandas%20and%20Matplotlib%20-%20SpaceX.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github.com/YenchiSomnambule/IBM_SpaceX_Prediction/blob/main/4e.%20Space-X%20EDA%20Using%20SQL.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hyperlink" Target="https://github.com/YenchiSomnambule/IBM_SpaceX_Prediction/blob/main/6.Space-X%20Launch%20Sites%20Locations%20Analysis%20with%20Folium-Interactive%20Visual%20Analytics.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hyperlink" Target="https://github.com/YenchiSomnambule/IBM_SpaceX_Prediction/blob/main/7.%20Build%20an%20Interactive%20Dashboard%20with%20Ploty%20Dash%20-%20spacex_dash_app.p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github.com/YenchiSomnambule/IBM_SpaceX_Prediction/blob/main/8.%20SpaceX%20Machine%20Learning%20Prediction.ipynb"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github.com/YenchiSomnambule/IBM_SpaceX_Prediction/blob/main/2.%20Web%20scraping%20Falcon%209%20and%20Falcon%20Heavy%20Launches%20Records%20from%20Wikipedia.ipynb"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Yenchi Wang</a:t>
            </a:r>
            <a:endParaRPr/>
          </a:p>
          <a:p>
            <a:pPr indent="0" lvl="0" marL="0" marR="0" rtl="0" algn="l">
              <a:spcBef>
                <a:spcPts val="0"/>
              </a:spcBef>
              <a:spcAft>
                <a:spcPts val="0"/>
              </a:spcAft>
              <a:buNone/>
            </a:pPr>
            <a:r>
              <a:rPr lang="en-US" sz="1800">
                <a:solidFill>
                  <a:schemeClr val="lt2"/>
                </a:solidFill>
              </a:rPr>
              <a:t>October 13th 2023</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24"/>
          <p:cNvSpPr txBox="1"/>
          <p:nvPr>
            <p:ph idx="1" type="body"/>
          </p:nvPr>
        </p:nvSpPr>
        <p:spPr>
          <a:xfrm>
            <a:off x="770005" y="1825625"/>
            <a:ext cx="4990800" cy="43515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rgbClr val="292929"/>
              </a:buClr>
              <a:buSzPts val="1800"/>
              <a:buFont typeface="Arial"/>
              <a:buChar char="•"/>
            </a:pPr>
            <a:r>
              <a:rPr lang="en-US" sz="1800">
                <a:solidFill>
                  <a:srgbClr val="292929"/>
                </a:solidFill>
              </a:rPr>
              <a:t>After transforming the gathered data into a Pandas dataframe, I filtered it using the 'BoosterVersion' column to retain only the Falcon 9 launches. I then addressed the missing values in the 'LandingPad' and 'PayloadMass' columns. For 'PayloadMass', I substituted missing entries with the column's average value.</a:t>
            </a:r>
            <a:endParaRPr sz="1800"/>
          </a:p>
          <a:p>
            <a:pPr indent="-203200" lvl="0" marL="228600" marR="0" rtl="0" algn="l">
              <a:lnSpc>
                <a:spcPct val="90000"/>
              </a:lnSpc>
              <a:spcBef>
                <a:spcPts val="0"/>
              </a:spcBef>
              <a:spcAft>
                <a:spcPts val="0"/>
              </a:spcAft>
              <a:buSzPts val="1800"/>
              <a:buChar char="•"/>
            </a:pPr>
            <a:r>
              <a:rPr lang="en-US" sz="1800"/>
              <a:t>I also conducted exploratory data analysis (EDA) to identify patterns in the data and establish the label for training the supervised models.</a:t>
            </a:r>
            <a:endParaRPr sz="1800"/>
          </a:p>
          <a:p>
            <a:pPr indent="-203200" lvl="0" marL="228600" marR="0" rtl="0" algn="l">
              <a:lnSpc>
                <a:spcPct val="90000"/>
              </a:lnSpc>
              <a:spcBef>
                <a:spcPts val="0"/>
              </a:spcBef>
              <a:spcAft>
                <a:spcPts val="0"/>
              </a:spcAft>
              <a:buSzPts val="1800"/>
              <a:buChar char="•"/>
            </a:pPr>
            <a:r>
              <a:rPr lang="en-US" sz="1800"/>
              <a:t>Github URL:</a:t>
            </a:r>
            <a:br>
              <a:rPr lang="en-US" sz="1800"/>
            </a:br>
            <a:r>
              <a:rPr lang="en-US" sz="1800" u="sng">
                <a:solidFill>
                  <a:schemeClr val="hlink"/>
                </a:solidFill>
                <a:hlinkClick r:id="rId4"/>
              </a:rPr>
              <a:t>https://github.com/YenchiSomnambule/IBM_SpaceX_Prediction/blob/main/3.%20Data%20wrangling.ipynb</a:t>
            </a:r>
            <a:endParaRPr sz="1800"/>
          </a:p>
          <a:p>
            <a:pPr indent="-203200" lvl="0" marL="228600" marR="0" rtl="0" algn="l">
              <a:lnSpc>
                <a:spcPct val="90000"/>
              </a:lnSpc>
              <a:spcBef>
                <a:spcPts val="0"/>
              </a:spcBef>
              <a:spcAft>
                <a:spcPts val="0"/>
              </a:spcAft>
              <a:buSzPts val="1800"/>
              <a:buChar char="•"/>
            </a:pPr>
            <a:r>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7" name="Google Shape;15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8" name="Google Shape;158;p24"/>
          <p:cNvPicPr preferRelativeResize="0"/>
          <p:nvPr/>
        </p:nvPicPr>
        <p:blipFill>
          <a:blip r:embed="rId5">
            <a:alphaModFix/>
          </a:blip>
          <a:stretch>
            <a:fillRect/>
          </a:stretch>
        </p:blipFill>
        <p:spPr>
          <a:xfrm>
            <a:off x="6014800" y="1825625"/>
            <a:ext cx="5905726" cy="408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rgbClr val="374151"/>
                </a:solidFill>
                <a:highlight>
                  <a:srgbClr val="F7F7F8"/>
                </a:highlight>
                <a:latin typeface="Roboto"/>
                <a:ea typeface="Roboto"/>
                <a:cs typeface="Roboto"/>
                <a:sym typeface="Roboto"/>
              </a:rPr>
              <a:t>I carried out data analysis and feature engineering utilizing Pandas and Matplotlib, which included:</a:t>
            </a:r>
            <a:endParaRPr sz="1800">
              <a:solidFill>
                <a:srgbClr val="374151"/>
              </a:solidFill>
              <a:highlight>
                <a:srgbClr val="F7F7F8"/>
              </a:highlight>
              <a:latin typeface="Roboto"/>
              <a:ea typeface="Roboto"/>
              <a:cs typeface="Roboto"/>
              <a:sym typeface="Roboto"/>
            </a:endParaRPr>
          </a:p>
          <a:p>
            <a:pPr indent="-342900" lvl="0" marL="457200" marR="0" rtl="0" algn="l">
              <a:lnSpc>
                <a:spcPct val="90000"/>
              </a:lnSpc>
              <a:spcBef>
                <a:spcPts val="1000"/>
              </a:spcBef>
              <a:spcAft>
                <a:spcPts val="0"/>
              </a:spcAft>
              <a:buClr>
                <a:srgbClr val="374151"/>
              </a:buClr>
              <a:buSzPts val="1800"/>
              <a:buFont typeface="Roboto"/>
              <a:buChar char="-"/>
            </a:pPr>
            <a:r>
              <a:rPr lang="en-US" sz="1800">
                <a:solidFill>
                  <a:srgbClr val="374151"/>
                </a:solidFill>
                <a:highlight>
                  <a:srgbClr val="F7F7F8"/>
                </a:highlight>
                <a:latin typeface="Roboto"/>
                <a:ea typeface="Roboto"/>
                <a:cs typeface="Roboto"/>
                <a:sym typeface="Roboto"/>
              </a:rPr>
              <a:t>Conducting exploratory data analysis (EDA)</a:t>
            </a:r>
            <a:endParaRPr sz="1800">
              <a:solidFill>
                <a:srgbClr val="374151"/>
              </a:solidFill>
              <a:highlight>
                <a:srgbClr val="F7F7F8"/>
              </a:highlight>
              <a:latin typeface="Roboto"/>
              <a:ea typeface="Roboto"/>
              <a:cs typeface="Roboto"/>
              <a:sym typeface="Roboto"/>
            </a:endParaRPr>
          </a:p>
          <a:p>
            <a:pPr indent="-342900" lvl="0" marL="457200" marR="0" rtl="0" algn="l">
              <a:lnSpc>
                <a:spcPct val="90000"/>
              </a:lnSpc>
              <a:spcBef>
                <a:spcPts val="0"/>
              </a:spcBef>
              <a:spcAft>
                <a:spcPts val="0"/>
              </a:spcAft>
              <a:buClr>
                <a:srgbClr val="374151"/>
              </a:buClr>
              <a:buSzPts val="1800"/>
              <a:buFont typeface="Roboto"/>
              <a:buChar char="-"/>
            </a:pPr>
            <a:r>
              <a:rPr lang="en-US" sz="1800">
                <a:solidFill>
                  <a:srgbClr val="374151"/>
                </a:solidFill>
                <a:highlight>
                  <a:srgbClr val="F7F7F8"/>
                </a:highlight>
                <a:latin typeface="Roboto"/>
                <a:ea typeface="Roboto"/>
                <a:cs typeface="Roboto"/>
                <a:sym typeface="Roboto"/>
              </a:rPr>
              <a:t>Engaging in data preparation and feature engineering</a:t>
            </a:r>
            <a:endParaRPr sz="1800">
              <a:solidFill>
                <a:srgbClr val="374151"/>
              </a:solidFill>
              <a:highlight>
                <a:srgbClr val="F7F7F8"/>
              </a:highlight>
              <a:latin typeface="Roboto"/>
              <a:ea typeface="Roboto"/>
              <a:cs typeface="Roboto"/>
              <a:sym typeface="Roboto"/>
            </a:endParaRPr>
          </a:p>
          <a:p>
            <a:pPr indent="-342900" lvl="0" marL="457200" marR="0" rtl="0" algn="l">
              <a:lnSpc>
                <a:spcPct val="90000"/>
              </a:lnSpc>
              <a:spcBef>
                <a:spcPts val="0"/>
              </a:spcBef>
              <a:spcAft>
                <a:spcPts val="0"/>
              </a:spcAft>
              <a:buClr>
                <a:srgbClr val="374151"/>
              </a:buClr>
              <a:buSzPts val="1800"/>
              <a:buFont typeface="Roboto"/>
              <a:buChar char="-"/>
            </a:pPr>
            <a:r>
              <a:rPr lang="en-US" sz="1800">
                <a:solidFill>
                  <a:srgbClr val="374151"/>
                </a:solidFill>
                <a:highlight>
                  <a:srgbClr val="F7F7F8"/>
                </a:highlight>
                <a:latin typeface="Roboto"/>
                <a:ea typeface="Roboto"/>
                <a:cs typeface="Roboto"/>
                <a:sym typeface="Roboto"/>
              </a:rPr>
              <a:t>Utilizing scatter plots to examine the relationships between Flight Number &amp; Launch Site, Payload &amp; Launch Site, Flight Number &amp; Orbit Type, and Payload &amp; Orbit Type.</a:t>
            </a:r>
            <a:endParaRPr sz="1800">
              <a:solidFill>
                <a:srgbClr val="374151"/>
              </a:solidFill>
              <a:highlight>
                <a:srgbClr val="F7F7F8"/>
              </a:highlight>
              <a:latin typeface="Roboto"/>
              <a:ea typeface="Roboto"/>
              <a:cs typeface="Roboto"/>
              <a:sym typeface="Roboto"/>
            </a:endParaRPr>
          </a:p>
          <a:p>
            <a:pPr indent="-342900" lvl="0" marL="457200" marR="0" rtl="0" algn="l">
              <a:lnSpc>
                <a:spcPct val="90000"/>
              </a:lnSpc>
              <a:spcBef>
                <a:spcPts val="0"/>
              </a:spcBef>
              <a:spcAft>
                <a:spcPts val="0"/>
              </a:spcAft>
              <a:buClr>
                <a:srgbClr val="374151"/>
              </a:buClr>
              <a:buSzPts val="1800"/>
              <a:buFont typeface="Roboto"/>
              <a:buChar char="-"/>
            </a:pPr>
            <a:r>
              <a:rPr lang="en-US" sz="1800">
                <a:solidFill>
                  <a:srgbClr val="374151"/>
                </a:solidFill>
                <a:highlight>
                  <a:srgbClr val="F7F7F8"/>
                </a:highlight>
                <a:latin typeface="Roboto"/>
                <a:ea typeface="Roboto"/>
                <a:cs typeface="Roboto"/>
                <a:sym typeface="Roboto"/>
              </a:rPr>
              <a:t>Employing bar charts to assess the success rate for each orbit type</a:t>
            </a:r>
            <a:endParaRPr sz="1800">
              <a:solidFill>
                <a:srgbClr val="374151"/>
              </a:solidFill>
              <a:highlight>
                <a:srgbClr val="F7F7F8"/>
              </a:highlight>
              <a:latin typeface="Roboto"/>
              <a:ea typeface="Roboto"/>
              <a:cs typeface="Roboto"/>
              <a:sym typeface="Roboto"/>
            </a:endParaRPr>
          </a:p>
          <a:p>
            <a:pPr indent="-342900" lvl="0" marL="457200" marR="0" rtl="0" algn="l">
              <a:lnSpc>
                <a:spcPct val="90000"/>
              </a:lnSpc>
              <a:spcBef>
                <a:spcPts val="0"/>
              </a:spcBef>
              <a:spcAft>
                <a:spcPts val="0"/>
              </a:spcAft>
              <a:buClr>
                <a:srgbClr val="374151"/>
              </a:buClr>
              <a:buSzPts val="1800"/>
              <a:buFont typeface="Roboto"/>
              <a:buChar char="-"/>
            </a:pPr>
            <a:r>
              <a:rPr lang="en-US" sz="1800">
                <a:solidFill>
                  <a:srgbClr val="374151"/>
                </a:solidFill>
                <a:highlight>
                  <a:srgbClr val="F7F7F8"/>
                </a:highlight>
                <a:latin typeface="Roboto"/>
                <a:ea typeface="Roboto"/>
                <a:cs typeface="Roboto"/>
                <a:sym typeface="Roboto"/>
              </a:rPr>
              <a:t>Using line plots to track the annual trend of launch successes</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rPr lang="en-US" sz="1800">
                <a:solidFill>
                  <a:srgbClr val="374151"/>
                </a:solidFill>
                <a:highlight>
                  <a:srgbClr val="F7F7F8"/>
                </a:highlight>
                <a:latin typeface="Roboto"/>
                <a:ea typeface="Roboto"/>
                <a:cs typeface="Roboto"/>
                <a:sym typeface="Roboto"/>
              </a:rPr>
              <a:t>Github URL:</a:t>
            </a:r>
            <a:br>
              <a:rPr lang="en-US" sz="1800">
                <a:solidFill>
                  <a:srgbClr val="374151"/>
                </a:solidFill>
                <a:highlight>
                  <a:srgbClr val="F7F7F8"/>
                </a:highlight>
                <a:latin typeface="Roboto"/>
                <a:ea typeface="Roboto"/>
                <a:cs typeface="Roboto"/>
                <a:sym typeface="Roboto"/>
              </a:rPr>
            </a:br>
            <a:r>
              <a:rPr lang="en-US" sz="1800" u="sng">
                <a:solidFill>
                  <a:schemeClr val="hlink"/>
                </a:solidFill>
                <a:highlight>
                  <a:srgbClr val="F7F7F8"/>
                </a:highlight>
                <a:latin typeface="Roboto"/>
                <a:ea typeface="Roboto"/>
                <a:cs typeface="Roboto"/>
                <a:sym typeface="Roboto"/>
                <a:hlinkClick r:id="rId4"/>
              </a:rPr>
              <a:t>https://github.com/YenchiSomnambule/IBM_SpaceX_Prediction/blob/main/5.%20Space-X%20EDA%20DataViz%20Using%20Pandas%20and%20Matplotlib%20-%20SpaceX.ipynb</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165" name="Google Shape;16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a:p>
          <a:p>
            <a:pPr indent="0" lvl="0" marL="0" marR="0" rtl="0" algn="l">
              <a:lnSpc>
                <a:spcPct val="90000"/>
              </a:lnSpc>
              <a:spcBef>
                <a:spcPts val="1000"/>
              </a:spcBef>
              <a:spcAft>
                <a:spcPts val="0"/>
              </a:spcAft>
              <a:buNone/>
            </a:pPr>
            <a:r>
              <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172" name="Google Shape;172;p2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173" name="Google Shape;173;p26"/>
          <p:cNvPicPr preferRelativeResize="0"/>
          <p:nvPr/>
        </p:nvPicPr>
        <p:blipFill>
          <a:blip r:embed="rId4">
            <a:alphaModFix/>
          </a:blip>
          <a:stretch>
            <a:fillRect/>
          </a:stretch>
        </p:blipFill>
        <p:spPr>
          <a:xfrm>
            <a:off x="338200" y="1593200"/>
            <a:ext cx="9399296" cy="1835800"/>
          </a:xfrm>
          <a:prstGeom prst="rect">
            <a:avLst/>
          </a:prstGeom>
          <a:noFill/>
          <a:ln>
            <a:noFill/>
          </a:ln>
        </p:spPr>
      </p:pic>
      <p:pic>
        <p:nvPicPr>
          <p:cNvPr id="174" name="Google Shape;174;p26"/>
          <p:cNvPicPr preferRelativeResize="0"/>
          <p:nvPr/>
        </p:nvPicPr>
        <p:blipFill>
          <a:blip r:embed="rId5">
            <a:alphaModFix/>
          </a:blip>
          <a:stretch>
            <a:fillRect/>
          </a:stretch>
        </p:blipFill>
        <p:spPr>
          <a:xfrm>
            <a:off x="338200" y="3772975"/>
            <a:ext cx="4238024" cy="2654300"/>
          </a:xfrm>
          <a:prstGeom prst="rect">
            <a:avLst/>
          </a:prstGeom>
          <a:noFill/>
          <a:ln>
            <a:noFill/>
          </a:ln>
        </p:spPr>
      </p:pic>
      <p:pic>
        <p:nvPicPr>
          <p:cNvPr id="175" name="Google Shape;175;p26"/>
          <p:cNvPicPr preferRelativeResize="0"/>
          <p:nvPr/>
        </p:nvPicPr>
        <p:blipFill>
          <a:blip r:embed="rId6">
            <a:alphaModFix/>
          </a:blip>
          <a:stretch>
            <a:fillRect/>
          </a:stretch>
        </p:blipFill>
        <p:spPr>
          <a:xfrm>
            <a:off x="4998700" y="3728525"/>
            <a:ext cx="3657600"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a:p>
          <a:p>
            <a:pPr indent="0" lvl="0" marL="0" marR="0" rtl="0" algn="l">
              <a:lnSpc>
                <a:spcPct val="90000"/>
              </a:lnSpc>
              <a:spcBef>
                <a:spcPts val="1000"/>
              </a:spcBef>
              <a:spcAft>
                <a:spcPts val="0"/>
              </a:spcAft>
              <a:buNone/>
            </a:pPr>
            <a:r>
              <a:t/>
            </a:r>
            <a:endParaRPr sz="1800">
              <a:solidFill>
                <a:srgbClr val="374151"/>
              </a:solidFill>
              <a:highlight>
                <a:srgbClr val="F7F7F8"/>
              </a:highlight>
              <a:latin typeface="Roboto"/>
              <a:ea typeface="Roboto"/>
              <a:cs typeface="Roboto"/>
              <a:sym typeface="Roboto"/>
            </a:endParaRPr>
          </a:p>
          <a:p>
            <a:pPr indent="0" lvl="0" marL="0" marR="0" rtl="0" algn="l">
              <a:lnSpc>
                <a:spcPct val="90000"/>
              </a:lnSpc>
              <a:spcBef>
                <a:spcPts val="10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182" name="Google Shape;182;p2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183" name="Google Shape;183;p27"/>
          <p:cNvPicPr preferRelativeResize="0"/>
          <p:nvPr/>
        </p:nvPicPr>
        <p:blipFill>
          <a:blip r:embed="rId4">
            <a:alphaModFix/>
          </a:blip>
          <a:stretch>
            <a:fillRect/>
          </a:stretch>
        </p:blipFill>
        <p:spPr>
          <a:xfrm>
            <a:off x="536300" y="2019300"/>
            <a:ext cx="5302750" cy="3321129"/>
          </a:xfrm>
          <a:prstGeom prst="rect">
            <a:avLst/>
          </a:prstGeom>
          <a:noFill/>
          <a:ln>
            <a:noFill/>
          </a:ln>
        </p:spPr>
      </p:pic>
      <p:pic>
        <p:nvPicPr>
          <p:cNvPr id="184" name="Google Shape;184;p27"/>
          <p:cNvPicPr preferRelativeResize="0"/>
          <p:nvPr/>
        </p:nvPicPr>
        <p:blipFill>
          <a:blip r:embed="rId5">
            <a:alphaModFix/>
          </a:blip>
          <a:stretch>
            <a:fillRect/>
          </a:stretch>
        </p:blipFill>
        <p:spPr>
          <a:xfrm>
            <a:off x="6372200" y="2073825"/>
            <a:ext cx="5302750" cy="3321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28"/>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The following SQL are used for EDA</a:t>
            </a:r>
            <a:endParaRPr sz="2200">
              <a:solidFill>
                <a:srgbClr val="292929"/>
              </a:solidFill>
            </a:endParaRPr>
          </a:p>
          <a:p>
            <a:pPr indent="-342900" lvl="0" marL="457200" marR="0" rtl="0" algn="l">
              <a:lnSpc>
                <a:spcPct val="90000"/>
              </a:lnSpc>
              <a:spcBef>
                <a:spcPts val="1000"/>
              </a:spcBef>
              <a:spcAft>
                <a:spcPts val="0"/>
              </a:spcAft>
              <a:buClr>
                <a:srgbClr val="292929"/>
              </a:buClr>
              <a:buSzPts val="1800"/>
              <a:buChar char="-"/>
            </a:pPr>
            <a:r>
              <a:rPr lang="en-US" sz="1800">
                <a:solidFill>
                  <a:srgbClr val="292929"/>
                </a:solidFill>
              </a:rPr>
              <a:t>Display the names of the unique launch sites in the space mission</a:t>
            </a:r>
            <a:br>
              <a:rPr lang="en-US" sz="1800">
                <a:solidFill>
                  <a:srgbClr val="292929"/>
                </a:solidFill>
              </a:rPr>
            </a:br>
            <a:r>
              <a:rPr lang="en-US" sz="1800">
                <a:solidFill>
                  <a:srgbClr val="292929"/>
                </a:solidFill>
              </a:rPr>
              <a:t>%sql SELECT DISTINCT LAUNCH_SITE as "Launch_Sites" FROM SPACEXTBL;</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Display 5 records where launch sites begin with the string 'CCA'</a:t>
            </a:r>
            <a:br>
              <a:rPr lang="en-US" sz="1800">
                <a:solidFill>
                  <a:srgbClr val="292929"/>
                </a:solidFill>
              </a:rPr>
            </a:br>
            <a:r>
              <a:rPr lang="en-US" sz="1800">
                <a:solidFill>
                  <a:srgbClr val="292929"/>
                </a:solidFill>
              </a:rPr>
              <a:t>%sql SELECT * FROM 'SPACEXTBL' WHERE Launch_Site LIKE 'CCA%' LIMIT 5;</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Display the total payload mass carried by boosters launched by NASA (CRS)</a:t>
            </a:r>
            <a:br>
              <a:rPr lang="en-US" sz="1800">
                <a:solidFill>
                  <a:srgbClr val="292929"/>
                </a:solidFill>
              </a:rPr>
            </a:br>
            <a:r>
              <a:rPr lang="en-US" sz="1800">
                <a:solidFill>
                  <a:srgbClr val="292929"/>
                </a:solidFill>
              </a:rPr>
              <a:t>%sql SELECT SUM(PAYLOAD_MASS__KG_) as "Total Payload Mass(Kgs)", Customer FROM 'SPACEXTBL' WHERE Customer = 'NASA (CRS)';</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Display average payload mass carried by booster version F9 v1.1</a:t>
            </a:r>
            <a:br>
              <a:rPr lang="en-US" sz="1800">
                <a:solidFill>
                  <a:srgbClr val="292929"/>
                </a:solidFill>
              </a:rPr>
            </a:br>
            <a:r>
              <a:rPr lang="en-US" sz="1800">
                <a:solidFill>
                  <a:srgbClr val="292929"/>
                </a:solidFill>
              </a:rPr>
              <a:t>%sql SELECT AVG(PAYLOAD_MASS__KG_) as "Payload Mass Kgs", Customer, Booster_Version FROM 'SPACEXTBL' WHERE Booster_Version LIKE 'F9 v1.1%';</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List the date when the first succesful landing outcome in ground pad was acheived.</a:t>
            </a:r>
            <a:br>
              <a:rPr lang="en-US" sz="1800">
                <a:solidFill>
                  <a:srgbClr val="292929"/>
                </a:solidFill>
              </a:rPr>
            </a:br>
            <a:r>
              <a:rPr lang="en-US" sz="1800">
                <a:solidFill>
                  <a:srgbClr val="292929"/>
                </a:solidFill>
              </a:rPr>
              <a:t>%sql SELECT MIN(DATE) FROM 'SPACEXTBL' WHERE "Landing _Outcome" = "Success (ground pad)";</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1" name="Google Shape;191;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29"/>
          <p:cNvSpPr txBox="1"/>
          <p:nvPr>
            <p:ph idx="1" type="body"/>
          </p:nvPr>
        </p:nvSpPr>
        <p:spPr>
          <a:xfrm>
            <a:off x="770010" y="1806575"/>
            <a:ext cx="9745500" cy="43512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The following SQL are used for EDA</a:t>
            </a:r>
            <a:endParaRPr sz="2200">
              <a:solidFill>
                <a:srgbClr val="292929"/>
              </a:solidFill>
            </a:endParaRPr>
          </a:p>
          <a:p>
            <a:pPr indent="-342900" lvl="0" marL="457200" marR="0" rtl="0" algn="l">
              <a:lnSpc>
                <a:spcPct val="90000"/>
              </a:lnSpc>
              <a:spcBef>
                <a:spcPts val="1000"/>
              </a:spcBef>
              <a:spcAft>
                <a:spcPts val="0"/>
              </a:spcAft>
              <a:buClr>
                <a:srgbClr val="292929"/>
              </a:buClr>
              <a:buSzPts val="1800"/>
              <a:buChar char="-"/>
            </a:pPr>
            <a:r>
              <a:rPr lang="en-US" sz="1800">
                <a:solidFill>
                  <a:srgbClr val="292929"/>
                </a:solidFill>
              </a:rPr>
              <a:t>List the names of the boosters which have success in drone ship and have payload mass greater than 4000 but less than 6000</a:t>
            </a:r>
            <a:br>
              <a:rPr lang="en-US" sz="1800">
                <a:solidFill>
                  <a:srgbClr val="292929"/>
                </a:solidFill>
              </a:rPr>
            </a:br>
            <a:r>
              <a:rPr lang="en-US" sz="1800">
                <a:solidFill>
                  <a:srgbClr val="292929"/>
                </a:solidFill>
              </a:rPr>
              <a:t>%sql SELECT DISTINCT Booster_Version, Payload FROM SPACEXTBL WHERE "Landing _Outcome" = "Success (drone ship)" AND PAYLOAD_MASS__KG_ &gt; 4000 AND PAYLOAD_MASS__KG_ &lt; 6000;</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List the total number of successful and failure mission outcomes</a:t>
            </a:r>
            <a:br>
              <a:rPr lang="en-US" sz="1800">
                <a:solidFill>
                  <a:srgbClr val="292929"/>
                </a:solidFill>
              </a:rPr>
            </a:br>
            <a:r>
              <a:rPr lang="en-US" sz="1800">
                <a:solidFill>
                  <a:srgbClr val="292929"/>
                </a:solidFill>
              </a:rPr>
              <a:t>%sql SELECT "Mission_Outcome", COUNT("Mission_Outcome") as Total FROM SPACEXTBL GROUP BY "Mission_Outcome";</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List the names of the booster_versions which have carried the maximum payload mass. Use a subquery</a:t>
            </a:r>
            <a:br>
              <a:rPr lang="en-US" sz="1800">
                <a:solidFill>
                  <a:srgbClr val="292929"/>
                </a:solidFill>
              </a:rPr>
            </a:br>
            <a:r>
              <a:rPr lang="en-US" sz="1800">
                <a:solidFill>
                  <a:srgbClr val="292929"/>
                </a:solidFill>
              </a:rPr>
              <a:t>%sql SELECT "Booster_Version",Payload, "PAYLOAD_MASS__KG_" FROM SPACEXTBL WHERE "PAYLOAD_MASS__KG_" = (SELECT MAX("PAYLOAD_MASS__KG_") FROM SPACEXTBL);</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8" name="Google Shape;198;p2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30"/>
          <p:cNvSpPr txBox="1"/>
          <p:nvPr>
            <p:ph idx="1" type="body"/>
          </p:nvPr>
        </p:nvSpPr>
        <p:spPr>
          <a:xfrm>
            <a:off x="770010" y="1806575"/>
            <a:ext cx="9745500" cy="43512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The following SQL are used for EDA</a:t>
            </a:r>
            <a:endParaRPr sz="2200">
              <a:solidFill>
                <a:srgbClr val="292929"/>
              </a:solidFill>
            </a:endParaRPr>
          </a:p>
          <a:p>
            <a:pPr indent="-342900" lvl="0" marL="457200" marR="0" rtl="0" algn="l">
              <a:lnSpc>
                <a:spcPct val="90000"/>
              </a:lnSpc>
              <a:spcBef>
                <a:spcPts val="1000"/>
              </a:spcBef>
              <a:spcAft>
                <a:spcPts val="0"/>
              </a:spcAft>
              <a:buClr>
                <a:srgbClr val="292929"/>
              </a:buClr>
              <a:buSzPts val="1800"/>
              <a:buChar char="-"/>
            </a:pPr>
            <a:r>
              <a:rPr lang="en-US" sz="1800">
                <a:solidFill>
                  <a:srgbClr val="292929"/>
                </a:solidFill>
              </a:rPr>
              <a:t>List the records which will display the month names, failure landing_outcomes in drone ship ,booster versions, launch_site for the months in year 2015.</a:t>
            </a:r>
            <a:br>
              <a:rPr lang="en-US" sz="1800">
                <a:solidFill>
                  <a:srgbClr val="292929"/>
                </a:solidFill>
              </a:rPr>
            </a:br>
            <a:r>
              <a:rPr lang="en-US" sz="1800">
                <a:solidFill>
                  <a:srgbClr val="292929"/>
                </a:solidFill>
              </a:rPr>
              <a:t>%sql SELECT substr(Date,7,4), substr(Date, 4, 2),"Booster_Version", "Launch_Site", Payload, "PAYLOAD_MASS__KG_", "Mission_Outcome", "Landing _Outcome" FROM SPACEXTBL WHERE substr(Date,7,4)='2015' AND "Landing _Outcome" = 'Failure (drone ship)';</a:t>
            </a:r>
            <a:endParaRPr sz="1800">
              <a:solidFill>
                <a:srgbClr val="292929"/>
              </a:solidFill>
            </a:endParaRPr>
          </a:p>
          <a:p>
            <a:pPr indent="-342900" lvl="0" marL="457200" marR="0" rtl="0" algn="l">
              <a:lnSpc>
                <a:spcPct val="90000"/>
              </a:lnSpc>
              <a:spcBef>
                <a:spcPts val="0"/>
              </a:spcBef>
              <a:spcAft>
                <a:spcPts val="0"/>
              </a:spcAft>
              <a:buClr>
                <a:srgbClr val="292929"/>
              </a:buClr>
              <a:buSzPts val="1800"/>
              <a:buChar char="-"/>
            </a:pPr>
            <a:r>
              <a:rPr lang="en-US" sz="1800">
                <a:solidFill>
                  <a:srgbClr val="292929"/>
                </a:solidFill>
              </a:rPr>
              <a:t>Rank the count of successful landing_outcomes between the date 04-06-2010 and 20-03-2017 in descending order.</a:t>
            </a:r>
            <a:br>
              <a:rPr lang="en-US" sz="1800">
                <a:solidFill>
                  <a:srgbClr val="292929"/>
                </a:solidFill>
              </a:rPr>
            </a:br>
            <a:r>
              <a:rPr lang="en-US" sz="1800">
                <a:solidFill>
                  <a:srgbClr val="292929"/>
                </a:solidFill>
              </a:rPr>
              <a:t>%sql SELECT * FROM SPACEXTBL WHERE "Landing _Outcome" LIKE 'Success%' AND (Date BETWEEN '04-06-2010' AND '20-03-2017') ORDER BY Date DESC;</a:t>
            </a:r>
            <a:endParaRPr sz="1800">
              <a:solidFill>
                <a:srgbClr val="292929"/>
              </a:solidFill>
            </a:endParaRPr>
          </a:p>
          <a:p>
            <a:pPr indent="0" lvl="0" marL="0" marR="0" rtl="0" algn="l">
              <a:lnSpc>
                <a:spcPct val="90000"/>
              </a:lnSpc>
              <a:spcBef>
                <a:spcPts val="1000"/>
              </a:spcBef>
              <a:spcAft>
                <a:spcPts val="0"/>
              </a:spcAft>
              <a:buNone/>
            </a:pPr>
            <a:r>
              <a:t/>
            </a:r>
            <a:endParaRPr sz="1800">
              <a:solidFill>
                <a:srgbClr val="292929"/>
              </a:solidFill>
            </a:endParaRPr>
          </a:p>
          <a:p>
            <a:pPr indent="0" lvl="0" marL="0" marR="0" rtl="0" algn="l">
              <a:lnSpc>
                <a:spcPct val="90000"/>
              </a:lnSpc>
              <a:spcBef>
                <a:spcPts val="1000"/>
              </a:spcBef>
              <a:spcAft>
                <a:spcPts val="0"/>
              </a:spcAft>
              <a:buNone/>
            </a:pPr>
            <a:r>
              <a:rPr lang="en-US" sz="1800">
                <a:solidFill>
                  <a:srgbClr val="292929"/>
                </a:solidFill>
              </a:rPr>
              <a:t>Github URL:</a:t>
            </a:r>
            <a:br>
              <a:rPr lang="en-US" sz="1800">
                <a:solidFill>
                  <a:srgbClr val="292929"/>
                </a:solidFill>
              </a:rPr>
            </a:br>
            <a:r>
              <a:rPr lang="en-US" sz="1800" u="sng">
                <a:solidFill>
                  <a:schemeClr val="hlink"/>
                </a:solidFill>
                <a:hlinkClick r:id="rId4"/>
              </a:rPr>
              <a:t>https://github.com/YenchiSomnambule/IBM_SpaceX_Prediction/blob/main/4e.%20Space-X%20EDA%20Using%20SQL.ipynb</a:t>
            </a:r>
            <a:endParaRPr sz="1800">
              <a:solidFill>
                <a:srgbClr val="292929"/>
              </a:solidFill>
            </a:endParaRPr>
          </a:p>
          <a:p>
            <a:pPr indent="0" lvl="0" marL="0" marR="0" rtl="0" algn="l">
              <a:lnSpc>
                <a:spcPct val="90000"/>
              </a:lnSpc>
              <a:spcBef>
                <a:spcPts val="1000"/>
              </a:spcBef>
              <a:spcAft>
                <a:spcPts val="0"/>
              </a:spcAft>
              <a:buNone/>
            </a:pPr>
            <a:r>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5" name="Google Shape;205;p3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1"/>
          <p:cNvSpPr txBox="1"/>
          <p:nvPr>
            <p:ph idx="1" type="body"/>
          </p:nvPr>
        </p:nvSpPr>
        <p:spPr>
          <a:xfrm>
            <a:off x="838200" y="1875050"/>
            <a:ext cx="9880500" cy="4351200"/>
          </a:xfrm>
          <a:prstGeom prst="rect">
            <a:avLst/>
          </a:prstGeom>
          <a:noFill/>
          <a:ln>
            <a:noFill/>
          </a:ln>
        </p:spPr>
        <p:txBody>
          <a:bodyPr anchorCtr="0" anchor="t" bIns="45700" lIns="91425" spcFirstLastPara="1" rIns="91425" wrap="square" tIns="45700">
            <a:normAutofit lnSpcReduction="10000"/>
          </a:bodyPr>
          <a:lstStyle/>
          <a:p>
            <a:pPr indent="-222250" lvl="0" marL="228600" marR="0" rtl="0" algn="l">
              <a:lnSpc>
                <a:spcPct val="100000"/>
              </a:lnSpc>
              <a:spcBef>
                <a:spcPts val="0"/>
              </a:spcBef>
              <a:spcAft>
                <a:spcPts val="0"/>
              </a:spcAft>
              <a:buClr>
                <a:srgbClr val="292929"/>
              </a:buClr>
              <a:buSzPts val="2100"/>
              <a:buFont typeface="Arial"/>
              <a:buChar char="•"/>
            </a:pPr>
            <a:r>
              <a:rPr lang="en-US" sz="2100">
                <a:solidFill>
                  <a:srgbClr val="374151"/>
                </a:solidFill>
                <a:highlight>
                  <a:srgbClr val="F7F7F8"/>
                </a:highlight>
                <a:latin typeface="Roboto"/>
                <a:ea typeface="Roboto"/>
                <a:cs typeface="Roboto"/>
                <a:sym typeface="Roboto"/>
              </a:rPr>
              <a:t>I developed a folium map to pinpoint all the launch sites and incorporated map elements like markers, circles, and lines to denote the success or failure of launches at each site. </a:t>
            </a:r>
            <a:endParaRPr sz="2100">
              <a:solidFill>
                <a:srgbClr val="374151"/>
              </a:solidFill>
              <a:highlight>
                <a:srgbClr val="F7F7F8"/>
              </a:highlight>
              <a:latin typeface="Roboto"/>
              <a:ea typeface="Roboto"/>
              <a:cs typeface="Roboto"/>
              <a:sym typeface="Roboto"/>
            </a:endParaRPr>
          </a:p>
          <a:p>
            <a:pPr indent="-222250" lvl="0" marL="228600" marR="0" rtl="0" algn="l">
              <a:lnSpc>
                <a:spcPct val="100000"/>
              </a:lnSpc>
              <a:spcBef>
                <a:spcPts val="0"/>
              </a:spcBef>
              <a:spcAft>
                <a:spcPts val="0"/>
              </a:spcAft>
              <a:buClr>
                <a:srgbClr val="292929"/>
              </a:buClr>
              <a:buSzPts val="2100"/>
              <a:buFont typeface="Arial"/>
              <a:buChar char="•"/>
            </a:pPr>
            <a:r>
              <a:rPr lang="en-US" sz="2100">
                <a:solidFill>
                  <a:srgbClr val="374151"/>
                </a:solidFill>
                <a:highlight>
                  <a:srgbClr val="F7F7F8"/>
                </a:highlight>
                <a:latin typeface="Roboto"/>
                <a:ea typeface="Roboto"/>
                <a:cs typeface="Roboto"/>
                <a:sym typeface="Roboto"/>
              </a:rPr>
              <a:t>I also established a set of launch outcomes, categorizing them as failure (0) or success (1).</a:t>
            </a:r>
            <a:endParaRPr sz="2100">
              <a:solidFill>
                <a:srgbClr val="374151"/>
              </a:solidFill>
              <a:highlight>
                <a:srgbClr val="F7F7F8"/>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374151"/>
              </a:solidFill>
              <a:highlight>
                <a:srgbClr val="F7F7F8"/>
              </a:highlight>
              <a:latin typeface="Roboto"/>
              <a:ea typeface="Roboto"/>
              <a:cs typeface="Roboto"/>
              <a:sym typeface="Roboto"/>
            </a:endParaRPr>
          </a:p>
          <a:p>
            <a:pPr indent="0" lvl="0" marL="0" marR="0" rtl="0" algn="l">
              <a:lnSpc>
                <a:spcPct val="100000"/>
              </a:lnSpc>
              <a:spcBef>
                <a:spcPts val="0"/>
              </a:spcBef>
              <a:spcAft>
                <a:spcPts val="0"/>
              </a:spcAft>
              <a:buNone/>
            </a:pPr>
            <a:r>
              <a:rPr lang="en-US" sz="1800">
                <a:solidFill>
                  <a:srgbClr val="374151"/>
                </a:solidFill>
                <a:highlight>
                  <a:srgbClr val="F7F7F8"/>
                </a:highlight>
                <a:latin typeface="Roboto"/>
                <a:ea typeface="Roboto"/>
                <a:cs typeface="Roboto"/>
                <a:sym typeface="Roboto"/>
              </a:rPr>
              <a:t>Github URL:</a:t>
            </a:r>
            <a:br>
              <a:rPr lang="en-US" sz="1800">
                <a:solidFill>
                  <a:srgbClr val="374151"/>
                </a:solidFill>
                <a:highlight>
                  <a:srgbClr val="F7F7F8"/>
                </a:highlight>
                <a:latin typeface="Roboto"/>
                <a:ea typeface="Roboto"/>
                <a:cs typeface="Roboto"/>
                <a:sym typeface="Roboto"/>
              </a:rPr>
            </a:br>
            <a:r>
              <a:rPr lang="en-US" sz="1800" u="sng">
                <a:solidFill>
                  <a:schemeClr val="hlink"/>
                </a:solidFill>
                <a:highlight>
                  <a:srgbClr val="F7F7F8"/>
                </a:highlight>
                <a:latin typeface="Roboto"/>
                <a:ea typeface="Roboto"/>
                <a:cs typeface="Roboto"/>
                <a:sym typeface="Roboto"/>
                <a:hlinkClick r:id="rId4"/>
              </a:rPr>
              <a:t>https://github.com/YenchiSomnambule/IBM_SpaceX_Prediction/blob/main/6.Space-X%20Launch%20Sites%20Locations%20Analysis%20with%20Folium-Interactive%20Visual%20Analytics.ipynb</a:t>
            </a:r>
            <a:endParaRPr sz="1800">
              <a:solidFill>
                <a:srgbClr val="374151"/>
              </a:solidFill>
              <a:highlight>
                <a:srgbClr val="F7F7F8"/>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374151"/>
              </a:solidFill>
              <a:highlight>
                <a:srgbClr val="F7F7F8"/>
              </a:highlight>
              <a:latin typeface="Roboto"/>
              <a:ea typeface="Roboto"/>
              <a:cs typeface="Roboto"/>
              <a:sym typeface="Roboto"/>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2" name="Google Shape;212;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77500" lnSpcReduction="10000"/>
          </a:bodyPr>
          <a:lstStyle/>
          <a:p>
            <a:pPr indent="-197167"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I constructed an interactive dashboard using Plotly Dash, which involved:</a:t>
            </a:r>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Incorporating a dropdown input component for selecting a Launch Site</a:t>
            </a:r>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Integrating a callback function to display a success pie chart corresponding to the chosen site from the dropdown</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Char char="•"/>
            </a:pPr>
            <a:r>
              <a:rPr lang="en-US" sz="2200">
                <a:solidFill>
                  <a:srgbClr val="292929"/>
                </a:solidFill>
              </a:rPr>
              <a:t>Embedding a Range Slider for payload selection</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Char char="•"/>
            </a:pPr>
            <a:r>
              <a:rPr lang="en-US" sz="2200">
                <a:solidFill>
                  <a:srgbClr val="292929"/>
                </a:solidFill>
              </a:rPr>
              <a:t>Instituting a callback function to showcase the success-payload-scatter-chart as a scatter plot.</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Github URL: </a:t>
            </a:r>
            <a:endParaRPr sz="2200">
              <a:solidFill>
                <a:srgbClr val="292929"/>
              </a:solidFill>
            </a:endParaRPr>
          </a:p>
          <a:p>
            <a:pPr indent="0" lvl="0" marL="0" marR="0" rtl="0" algn="l">
              <a:lnSpc>
                <a:spcPct val="100000"/>
              </a:lnSpc>
              <a:spcBef>
                <a:spcPts val="1400"/>
              </a:spcBef>
              <a:spcAft>
                <a:spcPts val="0"/>
              </a:spcAft>
              <a:buNone/>
            </a:pPr>
            <a:r>
              <a:rPr lang="en-US" sz="2200" u="sng">
                <a:solidFill>
                  <a:schemeClr val="hlink"/>
                </a:solidFill>
                <a:hlinkClick r:id="rId4"/>
              </a:rPr>
              <a:t>https://github.com/YenchiSomnambule/IBM_SpaceX_Prediction/blob/main/7.%20Build%20an%20Interactive%20Dashboard%20with%20Ploty%20Dash%20-%20spacex_dash_app.py</a:t>
            </a:r>
            <a:br>
              <a:rPr lang="en-US" sz="2200">
                <a:solidFill>
                  <a:srgbClr val="292929"/>
                </a:solidFill>
              </a:rPr>
            </a:b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19" name="Google Shape;219;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33"/>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6" name="Google Shape;226;p3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227" name="Google Shape;227;p33"/>
          <p:cNvPicPr preferRelativeResize="0"/>
          <p:nvPr/>
        </p:nvPicPr>
        <p:blipFill>
          <a:blip r:embed="rId4">
            <a:alphaModFix/>
          </a:blip>
          <a:stretch>
            <a:fillRect/>
          </a:stretch>
        </p:blipFill>
        <p:spPr>
          <a:xfrm>
            <a:off x="1071850" y="1410450"/>
            <a:ext cx="9037351" cy="491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3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Here's a brief overview of how I developed, assessed, refined, and identified the optimal classification model</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Upon loading the data into a Pandas Dataframe, I embarked on exploratory data analysis and defined the training labels. This involved:</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Converting the 'Class' column from the data into a NumPy array using the to_numpy() method and designating it to the 'Y' variable as our target.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I then standardized the feature dataset (x) utilizing the preprocessing.StandardScaler() method from Sklearn.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Subsequently, I partitioned the data into training and testing subsets using train_test_split from sklearn.model_selection, setting test_size to 0.2 and random_state to 2.</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34" name="Google Shape;234;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35"/>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fontScale="70000" lnSpcReduction="10000"/>
          </a:bodyPr>
          <a:lstStyle/>
          <a:p>
            <a:pPr indent="-18669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To determine the most effective ML model/method for the test data among SVM, Classification Trees, k-nearest neighbors, and Logistic Regression:</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326390" lvl="1" marL="914400" marR="0" rtl="0" algn="l">
              <a:lnSpc>
                <a:spcPct val="100000"/>
              </a:lnSpc>
              <a:spcBef>
                <a:spcPts val="0"/>
              </a:spcBef>
              <a:spcAft>
                <a:spcPts val="0"/>
              </a:spcAft>
              <a:buClr>
                <a:srgbClr val="292929"/>
              </a:buClr>
              <a:buSzPct val="100000"/>
              <a:buChar char="○"/>
            </a:pPr>
            <a:r>
              <a:rPr lang="en-US" sz="2200">
                <a:solidFill>
                  <a:srgbClr val="292929"/>
                </a:solidFill>
              </a:rPr>
              <a:t>I began by initializing an object for each algorithm and then set up a GridSearchCV object, providing a set of parameters for each model.</a:t>
            </a:r>
            <a:endParaRPr sz="2200">
              <a:solidFill>
                <a:srgbClr val="292929"/>
              </a:solidFill>
            </a:endParaRPr>
          </a:p>
          <a:p>
            <a:pPr indent="-326390" lvl="1" marL="914400" marR="0" rtl="0" algn="l">
              <a:lnSpc>
                <a:spcPct val="100000"/>
              </a:lnSpc>
              <a:spcBef>
                <a:spcPts val="0"/>
              </a:spcBef>
              <a:spcAft>
                <a:spcPts val="0"/>
              </a:spcAft>
              <a:buClr>
                <a:srgbClr val="292929"/>
              </a:buClr>
              <a:buSzPct val="100000"/>
              <a:buChar char="○"/>
            </a:pPr>
            <a:r>
              <a:rPr lang="en-US" sz="2200">
                <a:solidFill>
                  <a:srgbClr val="292929"/>
                </a:solidFill>
              </a:rPr>
              <a:t>For every model being assessed, I instantiated the GridSearchCV object with cv=10, then integrated the training data into each GridSearch object to identify the optimal hyperparameters.</a:t>
            </a:r>
            <a:endParaRPr sz="2200">
              <a:solidFill>
                <a:srgbClr val="292929"/>
              </a:solidFill>
            </a:endParaRPr>
          </a:p>
          <a:p>
            <a:pPr indent="-326390" lvl="1" marL="914400" marR="0" rtl="0" algn="l">
              <a:lnSpc>
                <a:spcPct val="100000"/>
              </a:lnSpc>
              <a:spcBef>
                <a:spcPts val="0"/>
              </a:spcBef>
              <a:spcAft>
                <a:spcPts val="0"/>
              </a:spcAft>
              <a:buClr>
                <a:srgbClr val="292929"/>
              </a:buClr>
              <a:buSzPct val="100000"/>
              <a:buChar char="○"/>
            </a:pPr>
            <a:r>
              <a:rPr lang="en-US" sz="2200">
                <a:solidFill>
                  <a:srgbClr val="292929"/>
                </a:solidFill>
              </a:rPr>
              <a:t>Post training, I retrieved the best parameters for each model using the best_params_ attribute and ascertained the validation data accuracy with the best_score_ attribute.</a:t>
            </a:r>
            <a:endParaRPr sz="2200">
              <a:solidFill>
                <a:srgbClr val="292929"/>
              </a:solidFill>
            </a:endParaRPr>
          </a:p>
          <a:p>
            <a:pPr indent="-326390" lvl="1" marL="914400" marR="0" rtl="0" algn="l">
              <a:lnSpc>
                <a:spcPct val="100000"/>
              </a:lnSpc>
              <a:spcBef>
                <a:spcPts val="0"/>
              </a:spcBef>
              <a:spcAft>
                <a:spcPts val="0"/>
              </a:spcAft>
              <a:buClr>
                <a:srgbClr val="292929"/>
              </a:buClr>
              <a:buSzPct val="100000"/>
              <a:buChar char="○"/>
            </a:pPr>
            <a:r>
              <a:rPr lang="en-US" sz="2200">
                <a:solidFill>
                  <a:srgbClr val="292929"/>
                </a:solidFill>
              </a:rPr>
              <a:t>Concluding the process, I employed the score method to gauge the test data accuracy for each model. Additionally, I visualized the results by plotting a confusion matrix using the actual and predicted outcomes for each model.</a:t>
            </a:r>
            <a:endParaRPr sz="2200">
              <a:solidFill>
                <a:srgbClr val="292929"/>
              </a:solidFill>
            </a:endParaRPr>
          </a:p>
          <a:p>
            <a:pPr indent="-326390" lvl="0" marL="457200" marR="0" rtl="0" algn="l">
              <a:lnSpc>
                <a:spcPct val="100000"/>
              </a:lnSpc>
              <a:spcBef>
                <a:spcPts val="0"/>
              </a:spcBef>
              <a:spcAft>
                <a:spcPts val="0"/>
              </a:spcAft>
              <a:buClr>
                <a:srgbClr val="292929"/>
              </a:buClr>
              <a:buSzPct val="100000"/>
              <a:buChar char="•"/>
            </a:pPr>
            <a:r>
              <a:rPr lang="en-US" sz="2200">
                <a:solidFill>
                  <a:srgbClr val="292929"/>
                </a:solidFill>
              </a:rPr>
              <a:t>Eventually, the test accuracy of Logistic Regression, SVM, Decision tree and KNN are calculated with all of them are 0.833</a:t>
            </a:r>
            <a:endParaRPr sz="2200">
              <a:solidFill>
                <a:srgbClr val="292929"/>
              </a:solidFill>
            </a:endParaRPr>
          </a:p>
          <a:p>
            <a:pPr indent="-326390" lvl="0" marL="457200" marR="0" rtl="0" algn="l">
              <a:lnSpc>
                <a:spcPct val="100000"/>
              </a:lnSpc>
              <a:spcBef>
                <a:spcPts val="0"/>
              </a:spcBef>
              <a:spcAft>
                <a:spcPts val="0"/>
              </a:spcAft>
              <a:buClr>
                <a:srgbClr val="292929"/>
              </a:buClr>
              <a:buSzPct val="100000"/>
              <a:buChar char="•"/>
            </a:pPr>
            <a:r>
              <a:rPr lang="en-US" sz="2200">
                <a:solidFill>
                  <a:srgbClr val="292929"/>
                </a:solidFill>
              </a:rPr>
              <a:t>Github URL:</a:t>
            </a:r>
            <a:br>
              <a:rPr lang="en-US" sz="2200">
                <a:solidFill>
                  <a:srgbClr val="292929"/>
                </a:solidFill>
              </a:rPr>
            </a:br>
            <a:r>
              <a:rPr lang="en-US" sz="2200" u="sng">
                <a:solidFill>
                  <a:schemeClr val="hlink"/>
                </a:solidFill>
                <a:hlinkClick r:id="rId4"/>
              </a:rPr>
              <a:t>https://github.com/YenchiSomnambule/IBM_SpaceX_Prediction/blob/main/8.%20SpaceX%20Machine%20Learning%20Prediction.ipynb</a:t>
            </a:r>
            <a:endParaRPr sz="2200">
              <a:solidFill>
                <a:srgbClr val="292929"/>
              </a:solidFill>
            </a:endParaRPr>
          </a:p>
          <a:p>
            <a:pPr indent="-326390" lvl="0" marL="457200" marR="0" rtl="0" algn="l">
              <a:lnSpc>
                <a:spcPct val="100000"/>
              </a:lnSpc>
              <a:spcBef>
                <a:spcPts val="0"/>
              </a:spcBef>
              <a:spcAft>
                <a:spcPts val="0"/>
              </a:spcAft>
              <a:buClr>
                <a:srgbClr val="292929"/>
              </a:buClr>
              <a:buSzPct val="100000"/>
              <a:buChar char="•"/>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41" name="Google Shape;241;p3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48" name="Google Shape;24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3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Flight Number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61" name="Google Shape;261;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2" name="Google Shape;262;p38"/>
          <p:cNvPicPr preferRelativeResize="0"/>
          <p:nvPr/>
        </p:nvPicPr>
        <p:blipFill>
          <a:blip r:embed="rId4">
            <a:alphaModFix/>
          </a:blip>
          <a:stretch>
            <a:fillRect/>
          </a:stretch>
        </p:blipFill>
        <p:spPr>
          <a:xfrm>
            <a:off x="631611" y="1656674"/>
            <a:ext cx="7089989" cy="3727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3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Payload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69" name="Google Shape;26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0" name="Google Shape;270;p39"/>
          <p:cNvPicPr preferRelativeResize="0"/>
          <p:nvPr/>
        </p:nvPicPr>
        <p:blipFill>
          <a:blip r:embed="rId4">
            <a:alphaModFix/>
          </a:blip>
          <a:stretch>
            <a:fillRect/>
          </a:stretch>
        </p:blipFill>
        <p:spPr>
          <a:xfrm>
            <a:off x="769999" y="1788749"/>
            <a:ext cx="7184951" cy="41686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4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7" name="Google Shape;277;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78" name="Google Shape;278;p40"/>
          <p:cNvPicPr preferRelativeResize="0"/>
          <p:nvPr/>
        </p:nvPicPr>
        <p:blipFill>
          <a:blip r:embed="rId4">
            <a:alphaModFix/>
          </a:blip>
          <a:stretch>
            <a:fillRect/>
          </a:stretch>
        </p:blipFill>
        <p:spPr>
          <a:xfrm>
            <a:off x="769999" y="1737949"/>
            <a:ext cx="5486400" cy="397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4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Flight number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85" name="Google Shape;28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86" name="Google Shape;286;p41"/>
          <p:cNvPicPr preferRelativeResize="0"/>
          <p:nvPr/>
        </p:nvPicPr>
        <p:blipFill>
          <a:blip r:embed="rId4">
            <a:alphaModFix/>
          </a:blip>
          <a:stretch>
            <a:fillRect/>
          </a:stretch>
        </p:blipFill>
        <p:spPr>
          <a:xfrm>
            <a:off x="821149" y="1646499"/>
            <a:ext cx="7184950" cy="451956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4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93" name="Google Shape;29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94" name="Google Shape;294;p42"/>
          <p:cNvPicPr preferRelativeResize="0"/>
          <p:nvPr/>
        </p:nvPicPr>
        <p:blipFill>
          <a:blip r:embed="rId4">
            <a:alphaModFix/>
          </a:blip>
          <a:stretch>
            <a:fillRect/>
          </a:stretch>
        </p:blipFill>
        <p:spPr>
          <a:xfrm>
            <a:off x="769999" y="1694486"/>
            <a:ext cx="7184952" cy="4537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4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301" name="Google Shape;30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2" name="Google Shape;302;p43"/>
          <p:cNvPicPr preferRelativeResize="0"/>
          <p:nvPr/>
        </p:nvPicPr>
        <p:blipFill>
          <a:blip r:embed="rId4">
            <a:alphaModFix/>
          </a:blip>
          <a:stretch>
            <a:fillRect/>
          </a:stretch>
        </p:blipFill>
        <p:spPr>
          <a:xfrm>
            <a:off x="769999" y="1768424"/>
            <a:ext cx="7184952" cy="45542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574798"/>
            <a:ext cx="8215500" cy="4704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collection with web scraping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wrangling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Exploratory data analysis with SQL, Pandas and Matplotlib</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SpaceX launch sites analysis with Folium visual analysis and Ploty dashboard</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Machine Learning</a:t>
            </a:r>
            <a:r>
              <a:rPr lang="en-US" sz="2200">
                <a:solidFill>
                  <a:srgbClr val="292929"/>
                </a:solidFill>
              </a:rPr>
              <a:t> with Scikit-learn</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Exploratory data analysis report</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Interactive visual analytics and dashboards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Predictive analysis (Classification)</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names of the unique launch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09" name="Google Shape;30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10" name="Google Shape;310;p44"/>
          <p:cNvPicPr preferRelativeResize="0"/>
          <p:nvPr/>
        </p:nvPicPr>
        <p:blipFill>
          <a:blip r:embed="rId4">
            <a:alphaModFix/>
          </a:blip>
          <a:stretch>
            <a:fillRect/>
          </a:stretch>
        </p:blipFill>
        <p:spPr>
          <a:xfrm>
            <a:off x="770000" y="1565605"/>
            <a:ext cx="7826700" cy="3981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5 records where launch sites begin with `CCA`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17" name="Google Shape;317;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18" name="Google Shape;318;p45"/>
          <p:cNvPicPr preferRelativeResize="0"/>
          <p:nvPr/>
        </p:nvPicPr>
        <p:blipFill>
          <a:blip r:embed="rId4">
            <a:alphaModFix/>
          </a:blip>
          <a:stretch>
            <a:fillRect/>
          </a:stretch>
        </p:blipFill>
        <p:spPr>
          <a:xfrm>
            <a:off x="821363" y="1562100"/>
            <a:ext cx="9858375" cy="3733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25" name="Google Shape;32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26" name="Google Shape;326;p46"/>
          <p:cNvPicPr preferRelativeResize="0"/>
          <p:nvPr/>
        </p:nvPicPr>
        <p:blipFill>
          <a:blip r:embed="rId4">
            <a:alphaModFix/>
          </a:blip>
          <a:stretch>
            <a:fillRect/>
          </a:stretch>
        </p:blipFill>
        <p:spPr>
          <a:xfrm>
            <a:off x="769988" y="1825625"/>
            <a:ext cx="8258175" cy="198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33" name="Google Shape;33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34" name="Google Shape;334;p47"/>
          <p:cNvPicPr preferRelativeResize="0"/>
          <p:nvPr/>
        </p:nvPicPr>
        <p:blipFill>
          <a:blip r:embed="rId4">
            <a:alphaModFix/>
          </a:blip>
          <a:stretch>
            <a:fillRect/>
          </a:stretch>
        </p:blipFill>
        <p:spPr>
          <a:xfrm>
            <a:off x="769988" y="1771025"/>
            <a:ext cx="9401175" cy="2076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4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41" name="Google Shape;341;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42" name="Google Shape;342;p48"/>
          <p:cNvPicPr preferRelativeResize="0"/>
          <p:nvPr/>
        </p:nvPicPr>
        <p:blipFill>
          <a:blip r:embed="rId4">
            <a:alphaModFix/>
          </a:blip>
          <a:stretch>
            <a:fillRect/>
          </a:stretch>
        </p:blipFill>
        <p:spPr>
          <a:xfrm>
            <a:off x="770000" y="1728475"/>
            <a:ext cx="9715869" cy="363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4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49" name="Google Shape;349;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50" name="Google Shape;350;p49"/>
          <p:cNvPicPr preferRelativeResize="0"/>
          <p:nvPr/>
        </p:nvPicPr>
        <p:blipFill>
          <a:blip r:embed="rId4">
            <a:alphaModFix/>
          </a:blip>
          <a:stretch>
            <a:fillRect/>
          </a:stretch>
        </p:blipFill>
        <p:spPr>
          <a:xfrm>
            <a:off x="770000" y="1714500"/>
            <a:ext cx="10363826" cy="3406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5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57" name="Google Shape;35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58" name="Google Shape;358;p50"/>
          <p:cNvPicPr preferRelativeResize="0"/>
          <p:nvPr/>
        </p:nvPicPr>
        <p:blipFill>
          <a:blip r:embed="rId4">
            <a:alphaModFix/>
          </a:blip>
          <a:stretch>
            <a:fillRect/>
          </a:stretch>
        </p:blipFill>
        <p:spPr>
          <a:xfrm>
            <a:off x="770005" y="1682750"/>
            <a:ext cx="10472800" cy="3935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5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65" name="Google Shape;365;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66" name="Google Shape;366;p51"/>
          <p:cNvPicPr preferRelativeResize="0"/>
          <p:nvPr/>
        </p:nvPicPr>
        <p:blipFill>
          <a:blip r:embed="rId4">
            <a:alphaModFix/>
          </a:blip>
          <a:stretch>
            <a:fillRect/>
          </a:stretch>
        </p:blipFill>
        <p:spPr>
          <a:xfrm>
            <a:off x="770000" y="1647200"/>
            <a:ext cx="9391650" cy="4152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5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800">
              <a:solidFill>
                <a:srgbClr val="292929"/>
              </a:solidFill>
              <a:latin typeface="Arial"/>
              <a:ea typeface="Arial"/>
              <a:cs typeface="Arial"/>
              <a:sym typeface="Arial"/>
            </a:endParaRPr>
          </a:p>
        </p:txBody>
      </p:sp>
      <p:sp>
        <p:nvSpPr>
          <p:cNvPr id="373" name="Google Shape;373;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52"/>
          <p:cNvPicPr preferRelativeResize="0"/>
          <p:nvPr/>
        </p:nvPicPr>
        <p:blipFill>
          <a:blip r:embed="rId4">
            <a:alphaModFix/>
          </a:blip>
          <a:stretch>
            <a:fillRect/>
          </a:stretch>
        </p:blipFill>
        <p:spPr>
          <a:xfrm>
            <a:off x="770000" y="1687825"/>
            <a:ext cx="10753575" cy="3016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5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381" name="Google Shape;381;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82" name="Google Shape;382;p53"/>
          <p:cNvPicPr preferRelativeResize="0"/>
          <p:nvPr/>
        </p:nvPicPr>
        <p:blipFill>
          <a:blip r:embed="rId4">
            <a:alphaModFix/>
          </a:blip>
          <a:stretch>
            <a:fillRect/>
          </a:stretch>
        </p:blipFill>
        <p:spPr>
          <a:xfrm>
            <a:off x="770000" y="1614475"/>
            <a:ext cx="9586624" cy="375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75" y="1432550"/>
            <a:ext cx="5948700" cy="4074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0" lvl="0" marL="0" marR="0" rtl="0" algn="l">
              <a:lnSpc>
                <a:spcPct val="90000"/>
              </a:lnSpc>
              <a:spcBef>
                <a:spcPts val="0"/>
              </a:spcBef>
              <a:spcAft>
                <a:spcPts val="0"/>
              </a:spcAft>
              <a:buNone/>
            </a:pPr>
            <a:r>
              <a:t/>
            </a:r>
            <a:endParaRPr sz="1500">
              <a:solidFill>
                <a:srgbClr val="374151"/>
              </a:solidFill>
              <a:highlight>
                <a:srgbClr val="F7F7F8"/>
              </a:highlight>
            </a:endParaRPr>
          </a:p>
          <a:p>
            <a:pPr indent="0" lvl="0" marL="0" marR="0" rtl="0" algn="l">
              <a:lnSpc>
                <a:spcPct val="90000"/>
              </a:lnSpc>
              <a:spcBef>
                <a:spcPts val="0"/>
              </a:spcBef>
              <a:spcAft>
                <a:spcPts val="0"/>
              </a:spcAft>
              <a:buNone/>
            </a:pPr>
            <a:r>
              <a:rPr lang="en-US" sz="1500">
                <a:solidFill>
                  <a:srgbClr val="374151"/>
                </a:solidFill>
                <a:highlight>
                  <a:srgbClr val="F7F7F8"/>
                </a:highlight>
              </a:rPr>
              <a:t>SpaceX lists the price for Falcon 9 rocket launches on its website as 62 million dollars, while other providers charge over 165 million dollars for similar services. A significant portion of SpaceX's cost savings comes from its ability to reuse the first stage of the rocket. Thus, by predicting whether the first stage will land successfully, we can estimate the launch cost. This data would be valuable for any competitor aiming to offer a competitive bid against SpaceX for a rocket launch.</a:t>
            </a:r>
            <a:endParaRPr sz="15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0" lvl="0" marL="0" marR="0" rtl="0" algn="l">
              <a:lnSpc>
                <a:spcPct val="90000"/>
              </a:lnSpc>
              <a:spcBef>
                <a:spcPts val="1400"/>
              </a:spcBef>
              <a:spcAft>
                <a:spcPts val="0"/>
              </a:spcAft>
              <a:buNone/>
            </a:pPr>
            <a:r>
              <a:rPr lang="en-US" sz="1500">
                <a:solidFill>
                  <a:srgbClr val="374151"/>
                </a:solidFill>
                <a:highlight>
                  <a:srgbClr val="F7F7F8"/>
                </a:highlight>
                <a:latin typeface="Roboto"/>
                <a:ea typeface="Roboto"/>
                <a:cs typeface="Roboto"/>
                <a:sym typeface="Roboto"/>
              </a:rPr>
              <a:t>In this capstone project, we'll forecast the success of the Falcon 9's first stage landing using data sourced from Falcon 9 rocket launch details available on its website.</a:t>
            </a:r>
            <a:endParaRPr sz="1500">
              <a:solidFill>
                <a:srgbClr val="292929"/>
              </a:solidFill>
            </a:endParaRPr>
          </a:p>
        </p:txBody>
      </p:sp>
      <p:pic>
        <p:nvPicPr>
          <p:cNvPr id="110" name="Google Shape;110;p18"/>
          <p:cNvPicPr preferRelativeResize="0"/>
          <p:nvPr/>
        </p:nvPicPr>
        <p:blipFill>
          <a:blip r:embed="rId4">
            <a:alphaModFix/>
          </a:blip>
          <a:stretch>
            <a:fillRect/>
          </a:stretch>
        </p:blipFill>
        <p:spPr>
          <a:xfrm>
            <a:off x="7142125" y="1828227"/>
            <a:ext cx="4315848" cy="2876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55"/>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4" name="Google Shape;394;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&lt;</a:t>
            </a:r>
            <a:r>
              <a:rPr lang="en-US" sz="4000">
                <a:solidFill>
                  <a:srgbClr val="0B49CB"/>
                </a:solidFill>
              </a:rPr>
              <a:t>Launch Sites Clusters plots</a:t>
            </a:r>
            <a:r>
              <a:rPr lang="en-US" sz="4000">
                <a:solidFill>
                  <a:srgbClr val="0B49CB"/>
                </a:solidFill>
                <a:latin typeface="Arial"/>
                <a:ea typeface="Arial"/>
                <a:cs typeface="Arial"/>
                <a:sym typeface="Arial"/>
              </a:rPr>
              <a:t>&gt;</a:t>
            </a:r>
            <a:endParaRPr/>
          </a:p>
        </p:txBody>
      </p:sp>
      <p:pic>
        <p:nvPicPr>
          <p:cNvPr id="395" name="Google Shape;395;p55"/>
          <p:cNvPicPr preferRelativeResize="0"/>
          <p:nvPr/>
        </p:nvPicPr>
        <p:blipFill>
          <a:blip r:embed="rId4">
            <a:alphaModFix/>
          </a:blip>
          <a:stretch>
            <a:fillRect/>
          </a:stretch>
        </p:blipFill>
        <p:spPr>
          <a:xfrm>
            <a:off x="396523" y="1890325"/>
            <a:ext cx="2996925" cy="2977125"/>
          </a:xfrm>
          <a:prstGeom prst="rect">
            <a:avLst/>
          </a:prstGeom>
          <a:noFill/>
          <a:ln>
            <a:noFill/>
          </a:ln>
        </p:spPr>
      </p:pic>
      <p:pic>
        <p:nvPicPr>
          <p:cNvPr id="396" name="Google Shape;396;p55"/>
          <p:cNvPicPr preferRelativeResize="0"/>
          <p:nvPr/>
        </p:nvPicPr>
        <p:blipFill>
          <a:blip r:embed="rId5">
            <a:alphaModFix/>
          </a:blip>
          <a:stretch>
            <a:fillRect/>
          </a:stretch>
        </p:blipFill>
        <p:spPr>
          <a:xfrm>
            <a:off x="3932220" y="1890325"/>
            <a:ext cx="3613651" cy="2977125"/>
          </a:xfrm>
          <a:prstGeom prst="rect">
            <a:avLst/>
          </a:prstGeom>
          <a:noFill/>
          <a:ln>
            <a:noFill/>
          </a:ln>
        </p:spPr>
      </p:pic>
      <p:pic>
        <p:nvPicPr>
          <p:cNvPr id="397" name="Google Shape;397;p55"/>
          <p:cNvPicPr preferRelativeResize="0"/>
          <p:nvPr/>
        </p:nvPicPr>
        <p:blipFill>
          <a:blip r:embed="rId6">
            <a:alphaModFix/>
          </a:blip>
          <a:stretch>
            <a:fillRect/>
          </a:stretch>
        </p:blipFill>
        <p:spPr>
          <a:xfrm>
            <a:off x="8084646" y="1829400"/>
            <a:ext cx="3373325" cy="30825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5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folium map and make a proper screenshot to show the color-labeled launch outcomes on the map</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404" name="Google Shape;404;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&lt;</a:t>
            </a:r>
            <a:r>
              <a:rPr lang="en-US" sz="4000">
                <a:solidFill>
                  <a:srgbClr val="0B49CB"/>
                </a:solidFill>
              </a:rPr>
              <a:t>Launch Sites Distance plot</a:t>
            </a:r>
            <a:r>
              <a:rPr lang="en-US" sz="4000">
                <a:solidFill>
                  <a:srgbClr val="0B49CB"/>
                </a:solidFill>
                <a:latin typeface="Arial"/>
                <a:ea typeface="Arial"/>
                <a:cs typeface="Arial"/>
                <a:sym typeface="Arial"/>
              </a:rPr>
              <a:t>&gt;</a:t>
            </a:r>
            <a:endParaRPr/>
          </a:p>
        </p:txBody>
      </p:sp>
      <p:pic>
        <p:nvPicPr>
          <p:cNvPr id="405" name="Google Shape;405;p56"/>
          <p:cNvPicPr preferRelativeResize="0"/>
          <p:nvPr/>
        </p:nvPicPr>
        <p:blipFill>
          <a:blip r:embed="rId4">
            <a:alphaModFix/>
          </a:blip>
          <a:stretch>
            <a:fillRect/>
          </a:stretch>
        </p:blipFill>
        <p:spPr>
          <a:xfrm>
            <a:off x="728052" y="1718300"/>
            <a:ext cx="9398024" cy="417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5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&lt;Folium map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Explore the generated folium map and make a proper screenshot to include all launch sites’ location markers on a global map</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12" name="Google Shape;41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&lt;</a:t>
            </a:r>
            <a:r>
              <a:rPr lang="en-US" sz="4000">
                <a:solidFill>
                  <a:srgbClr val="0B49CB"/>
                </a:solidFill>
              </a:rPr>
              <a:t>Launch Sites distance plot</a:t>
            </a:r>
            <a:r>
              <a:rPr lang="en-US" sz="4000">
                <a:solidFill>
                  <a:srgbClr val="0B49CB"/>
                </a:solidFill>
                <a:latin typeface="Arial"/>
                <a:ea typeface="Arial"/>
                <a:cs typeface="Arial"/>
                <a:sym typeface="Arial"/>
              </a:rPr>
              <a:t>&gt;</a:t>
            </a:r>
            <a:endParaRPr/>
          </a:p>
        </p:txBody>
      </p:sp>
      <p:pic>
        <p:nvPicPr>
          <p:cNvPr id="413" name="Google Shape;413;p57"/>
          <p:cNvPicPr preferRelativeResize="0"/>
          <p:nvPr/>
        </p:nvPicPr>
        <p:blipFill>
          <a:blip r:embed="rId4">
            <a:alphaModFix/>
          </a:blip>
          <a:stretch>
            <a:fillRect/>
          </a:stretch>
        </p:blipFill>
        <p:spPr>
          <a:xfrm>
            <a:off x="493076" y="1475451"/>
            <a:ext cx="9703726" cy="4752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5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25" name="Google Shape;425;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a:t>
            </a:r>
            <a:r>
              <a:rPr lang="en-US" sz="4000">
                <a:solidFill>
                  <a:srgbClr val="0B49CB"/>
                </a:solidFill>
              </a:rPr>
              <a:t> Count for all launch sites (Pie chart)</a:t>
            </a:r>
            <a:endParaRPr sz="4000">
              <a:solidFill>
                <a:srgbClr val="0B49CB"/>
              </a:solidFill>
            </a:endParaRPr>
          </a:p>
        </p:txBody>
      </p:sp>
      <p:pic>
        <p:nvPicPr>
          <p:cNvPr id="426" name="Google Shape;426;p59"/>
          <p:cNvPicPr preferRelativeResize="0"/>
          <p:nvPr/>
        </p:nvPicPr>
        <p:blipFill>
          <a:blip r:embed="rId4">
            <a:alphaModFix/>
          </a:blip>
          <a:stretch>
            <a:fillRect/>
          </a:stretch>
        </p:blipFill>
        <p:spPr>
          <a:xfrm>
            <a:off x="0" y="1619603"/>
            <a:ext cx="12192002" cy="36187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6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piechart for the launch site with highest launch success ratio</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33" name="Google Shape;433;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Total Success Launches for site CCAFS LC-40 (Pie Chart)</a:t>
            </a:r>
            <a:endParaRPr/>
          </a:p>
        </p:txBody>
      </p:sp>
      <p:pic>
        <p:nvPicPr>
          <p:cNvPr id="434" name="Google Shape;434;p60"/>
          <p:cNvPicPr preferRelativeResize="0"/>
          <p:nvPr/>
        </p:nvPicPr>
        <p:blipFill>
          <a:blip r:embed="rId4">
            <a:alphaModFix/>
          </a:blip>
          <a:stretch>
            <a:fillRect/>
          </a:stretch>
        </p:blipFill>
        <p:spPr>
          <a:xfrm>
            <a:off x="0" y="1606066"/>
            <a:ext cx="12192002" cy="36458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6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41" name="Google Shape;441;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 count on payload mass for site CCAFS LC-40 (scatter plot)</a:t>
            </a:r>
            <a:endParaRPr/>
          </a:p>
        </p:txBody>
      </p:sp>
      <p:pic>
        <p:nvPicPr>
          <p:cNvPr id="442" name="Google Shape;442;p61"/>
          <p:cNvPicPr preferRelativeResize="0"/>
          <p:nvPr/>
        </p:nvPicPr>
        <p:blipFill>
          <a:blip r:embed="rId4">
            <a:alphaModFix/>
          </a:blip>
          <a:stretch>
            <a:fillRect/>
          </a:stretch>
        </p:blipFill>
        <p:spPr>
          <a:xfrm>
            <a:off x="0" y="1820770"/>
            <a:ext cx="12192000" cy="32164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6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6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6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454" name="Google Shape;454;p6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55" name="Google Shape;455;p63"/>
          <p:cNvPicPr preferRelativeResize="0"/>
          <p:nvPr/>
        </p:nvPicPr>
        <p:blipFill>
          <a:blip r:embed="rId4">
            <a:alphaModFix/>
          </a:blip>
          <a:stretch>
            <a:fillRect/>
          </a:stretch>
        </p:blipFill>
        <p:spPr>
          <a:xfrm>
            <a:off x="770005" y="1875775"/>
            <a:ext cx="9595250" cy="296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6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6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confusion matrix of t</a:t>
            </a:r>
            <a:endParaRPr/>
          </a:p>
        </p:txBody>
      </p:sp>
      <p:sp>
        <p:nvSpPr>
          <p:cNvPr id="462" name="Google Shape;462;p6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64"/>
          <p:cNvPicPr preferRelativeResize="0"/>
          <p:nvPr/>
        </p:nvPicPr>
        <p:blipFill>
          <a:blip r:embed="rId4">
            <a:alphaModFix/>
          </a:blip>
          <a:stretch>
            <a:fillRect/>
          </a:stretch>
        </p:blipFill>
        <p:spPr>
          <a:xfrm>
            <a:off x="770000" y="1618300"/>
            <a:ext cx="5905500" cy="4210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6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65"/>
          <p:cNvSpPr txBox="1"/>
          <p:nvPr>
            <p:ph idx="1" type="body"/>
          </p:nvPr>
        </p:nvSpPr>
        <p:spPr>
          <a:xfrm>
            <a:off x="770001" y="1875050"/>
            <a:ext cx="9826800" cy="4351200"/>
          </a:xfrm>
          <a:prstGeom prst="rect">
            <a:avLst/>
          </a:prstGeom>
          <a:noFill/>
          <a:ln>
            <a:noFill/>
          </a:ln>
        </p:spPr>
        <p:txBody>
          <a:bodyPr anchorCtr="0" anchor="t" bIns="45700" lIns="91425" spcFirstLastPara="1" rIns="91425" wrap="square" tIns="45700">
            <a:normAutofit/>
          </a:bodyPr>
          <a:lstStyle/>
          <a:p>
            <a:pPr indent="-184150" lvl="0" marL="228600" marR="0" rtl="0" algn="l">
              <a:lnSpc>
                <a:spcPct val="100000"/>
              </a:lnSpc>
              <a:spcBef>
                <a:spcPts val="0"/>
              </a:spcBef>
              <a:spcAft>
                <a:spcPts val="0"/>
              </a:spcAft>
              <a:buClr>
                <a:srgbClr val="292929"/>
              </a:buClr>
              <a:buSzPts val="1500"/>
              <a:buFont typeface="Arial"/>
              <a:buChar char="•"/>
            </a:pPr>
            <a:r>
              <a:rPr lang="en-US" sz="1500">
                <a:solidFill>
                  <a:srgbClr val="374151"/>
                </a:solidFill>
                <a:highlight>
                  <a:srgbClr val="F7F7F8"/>
                </a:highlight>
                <a:latin typeface="Roboto"/>
                <a:ea typeface="Roboto"/>
                <a:cs typeface="Roboto"/>
                <a:sym typeface="Roboto"/>
              </a:rPr>
              <a:t>A trend emerges when observing each of the three launch sites: as the flight number rises, so does the success rate. For instance, post the 50th flight, VAFB SLC 4E maintains a 100% success rate. Both KSC LC 39A and CCAFS SLC 40 reach a 100% success benchmark after their 80th flight.</a:t>
            </a:r>
            <a:endParaRPr sz="1500"/>
          </a:p>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Examining the Payload vs. Launch Site scatter chart, it's evident that the VAFB-SLC launch site hasn't embarked on launches for heavy payloads (exceeding 10,000).</a:t>
            </a:r>
            <a:endParaRPr sz="1500"/>
          </a:p>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Orbits ES-L1, GEO, HEO, and SSO consistently demonstrate top-tier success rates of 100%. In contrast, the SO orbit trails behind, only achieving roughly a 50% success rate, with certain instances of a 0% success rate.</a:t>
            </a:r>
            <a:endParaRPr sz="1500"/>
          </a:p>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For the LEO orbit, success seems to correlate with the number of flights. Yet, this correlation doesn't hold true for the GTO orbit.</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For substantial payloads, successful landings or high landing success rates are predominantly observed for Polar, LEO, and ISS orbits. However, in the case of GTO, the distinction isn't as clear, with both successful and unsuccessful landings being present.</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Moreover, from 2013 onwards, there's been a consistent uptrend in the success rate, peaking in 2020.</a:t>
            </a:r>
            <a:endParaRPr sz="1500">
              <a:solidFill>
                <a:srgbClr val="292929"/>
              </a:solidFill>
            </a:endParaRPr>
          </a:p>
          <a:p>
            <a:pPr indent="0" lvl="0" marL="457200" marR="0" rtl="0" algn="l">
              <a:lnSpc>
                <a:spcPct val="100000"/>
              </a:lnSpc>
              <a:spcBef>
                <a:spcPts val="1400"/>
              </a:spcBef>
              <a:spcAft>
                <a:spcPts val="0"/>
              </a:spcAft>
              <a:buNone/>
            </a:pPr>
            <a:r>
              <a:t/>
            </a:r>
            <a:endParaRPr/>
          </a:p>
        </p:txBody>
      </p:sp>
      <p:sp>
        <p:nvSpPr>
          <p:cNvPr id="470" name="Google Shape;470;p6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collected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processed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4" name="Google Shape;124;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1400"/>
              </a:spcBef>
              <a:spcAft>
                <a:spcPts val="0"/>
              </a:spcAft>
              <a:buClr>
                <a:srgbClr val="292929"/>
              </a:buClr>
              <a:buSzPts val="1800"/>
              <a:buChar char="•"/>
            </a:pPr>
            <a:r>
              <a:rPr lang="en-US" sz="1800">
                <a:solidFill>
                  <a:srgbClr val="374151"/>
                </a:solidFill>
                <a:highlight>
                  <a:srgbClr val="F7F7F8"/>
                </a:highlight>
                <a:latin typeface="Roboto"/>
                <a:ea typeface="Roboto"/>
                <a:cs typeface="Roboto"/>
                <a:sym typeface="Roboto"/>
              </a:rPr>
              <a:t>Initially, data was gathered from the SpaceX API (a RESTful service) using a 'get' request. To facilitate this, a set of helper functions were created to assist in extracting information based on identification numbers within the launch data. This data was then pulled from the SpaceX API endpoint.</a:t>
            </a:r>
            <a:endParaRPr sz="1800">
              <a:solidFill>
                <a:srgbClr val="374151"/>
              </a:solidFill>
              <a:highlight>
                <a:srgbClr val="F7F7F8"/>
              </a:highlight>
              <a:latin typeface="Roboto"/>
              <a:ea typeface="Roboto"/>
              <a:cs typeface="Roboto"/>
              <a:sym typeface="Roboto"/>
            </a:endParaRPr>
          </a:p>
          <a:p>
            <a:pPr indent="-203200" lvl="0" marL="228600" marR="0" rtl="0" algn="l">
              <a:lnSpc>
                <a:spcPct val="100000"/>
              </a:lnSpc>
              <a:spcBef>
                <a:spcPts val="1400"/>
              </a:spcBef>
              <a:spcAft>
                <a:spcPts val="0"/>
              </a:spcAft>
              <a:buClr>
                <a:srgbClr val="292929"/>
              </a:buClr>
              <a:buSzPts val="1800"/>
              <a:buChar char="•"/>
            </a:pPr>
            <a:r>
              <a:rPr lang="en-US" sz="1800">
                <a:solidFill>
                  <a:srgbClr val="374151"/>
                </a:solidFill>
                <a:highlight>
                  <a:srgbClr val="F7F7F8"/>
                </a:highlight>
                <a:latin typeface="Roboto"/>
                <a:ea typeface="Roboto"/>
                <a:cs typeface="Roboto"/>
                <a:sym typeface="Roboto"/>
              </a:rPr>
              <a:t>To ensure consistency in the JSON results, we fetched the SpaceX launch data using a GET request. After receiving the response, we decoded the content into a JsonResult and subsequently transformed it into a Pandas dataframe.</a:t>
            </a:r>
            <a:endParaRPr sz="1800">
              <a:solidFill>
                <a:srgbClr val="374151"/>
              </a:solidFill>
              <a:highlight>
                <a:srgbClr val="F7F7F8"/>
              </a:highlight>
              <a:latin typeface="Roboto"/>
              <a:ea typeface="Roboto"/>
              <a:cs typeface="Roboto"/>
              <a:sym typeface="Roboto"/>
            </a:endParaRPr>
          </a:p>
          <a:p>
            <a:pPr indent="-203200" lvl="0" marL="228600" marR="0" rtl="0" algn="l">
              <a:lnSpc>
                <a:spcPct val="100000"/>
              </a:lnSpc>
              <a:spcBef>
                <a:spcPts val="1400"/>
              </a:spcBef>
              <a:spcAft>
                <a:spcPts val="0"/>
              </a:spcAft>
              <a:buClr>
                <a:srgbClr val="292929"/>
              </a:buClr>
              <a:buSzPts val="1800"/>
              <a:buChar char="•"/>
            </a:pPr>
            <a:r>
              <a:rPr lang="en-US" sz="1800">
                <a:solidFill>
                  <a:srgbClr val="374151"/>
                </a:solidFill>
                <a:highlight>
                  <a:srgbClr val="F7F7F8"/>
                </a:highlight>
                <a:latin typeface="Roboto"/>
                <a:ea typeface="Roboto"/>
                <a:cs typeface="Roboto"/>
                <a:sym typeface="Roboto"/>
              </a:rPr>
              <a:t>Additionally, we scraped Falcon 9 historical launch records from a Wikipedia page titled "List of Falcon 9 and Falcon Heavy launches". These records, present in an HTML format, were extracted using the BeautifulSoup and requests libraries. The HTML table details were then parsed and converted into another Pandas dataframe.</a:t>
            </a:r>
            <a:endParaRPr sz="1800">
              <a:solidFill>
                <a:srgbClr val="374151"/>
              </a:solidFill>
              <a:highlight>
                <a:srgbClr val="F7F7F8"/>
              </a:highlight>
              <a:latin typeface="Roboto"/>
              <a:ea typeface="Roboto"/>
              <a:cs typeface="Roboto"/>
              <a:sym typeface="Roboto"/>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1" name="Google Shape;131;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8" name="Google Shape;138;p22"/>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77500" lnSpcReduction="20000"/>
          </a:bodyPr>
          <a:lstStyle/>
          <a:p>
            <a:pPr indent="-197167"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Data was gathered from the SpaceX API (a RESTful service) using a 'get' request. After fetching the SpaceX launch information through this request, the response content was decoded from JSON and subsequently transformed into a Pandas dataframe.</a:t>
            </a:r>
            <a:endParaRPr/>
          </a:p>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Github file URL (https://github.com/YenchiSomnambule/IBM_SpaceX_Prediction/blob/main/1.%20SpaceX%20%20Falcon%209%20first%20stage%20Landing%20Prediction.ipynb)</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Char char="•"/>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9" name="Google Shape;139;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0" name="Google Shape;140;p22"/>
          <p:cNvPicPr preferRelativeResize="0"/>
          <p:nvPr/>
        </p:nvPicPr>
        <p:blipFill>
          <a:blip r:embed="rId4">
            <a:alphaModFix/>
          </a:blip>
          <a:stretch>
            <a:fillRect/>
          </a:stretch>
        </p:blipFill>
        <p:spPr>
          <a:xfrm>
            <a:off x="5910250" y="1800225"/>
            <a:ext cx="5460999" cy="420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23"/>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184150" lvl="0" marL="228600" marR="0" rtl="0" algn="l">
              <a:lnSpc>
                <a:spcPct val="100000"/>
              </a:lnSpc>
              <a:spcBef>
                <a:spcPts val="0"/>
              </a:spcBef>
              <a:spcAft>
                <a:spcPts val="0"/>
              </a:spcAft>
              <a:buClr>
                <a:srgbClr val="292929"/>
              </a:buClr>
              <a:buSzPts val="1500"/>
              <a:buFont typeface="Arial"/>
              <a:buChar char="•"/>
            </a:pPr>
            <a:r>
              <a:rPr lang="en-US" sz="1500">
                <a:solidFill>
                  <a:srgbClr val="292929"/>
                </a:solidFill>
              </a:rPr>
              <a:t>I used web scraping techniques to retrieve Falcon 9 historical launch data from a Wikipedia page. Utilizing BeautifulSoup and the requests library, I extracted the Falcon 9 launch details from the Wikipedia page's HTML table. This extracted data was then parsed and converted into a dataframe.</a:t>
            </a:r>
            <a:endParaRPr sz="1500"/>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1500">
                <a:solidFill>
                  <a:srgbClr val="292929"/>
                </a:solidFill>
              </a:rPr>
              <a:t>Github URL:</a:t>
            </a:r>
            <a:br>
              <a:rPr lang="en-US" sz="1500">
                <a:solidFill>
                  <a:srgbClr val="292929"/>
                </a:solidFill>
              </a:rPr>
            </a:br>
            <a:r>
              <a:rPr lang="en-US" sz="1500" u="sng">
                <a:solidFill>
                  <a:schemeClr val="hlink"/>
                </a:solidFill>
                <a:hlinkClick r:id="rId4"/>
              </a:rPr>
              <a:t>https://github.com/YenchiSomnambule/IBM_SpaceX_Prediction/blob/main/2.%20Web%20scraping%20Falcon%209%20and%20Falcon%20Heavy%20Launches%20Records%20from%20Wikipedia.ipynb</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t/>
            </a:r>
            <a:endParaRPr sz="1500">
              <a:solidFill>
                <a:srgbClr val="292929"/>
              </a:solidFill>
            </a:endParaRPr>
          </a:p>
        </p:txBody>
      </p:sp>
      <p:sp>
        <p:nvSpPr>
          <p:cNvPr id="147" name="Google Shape;147;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9" name="Google Shape;149;p23"/>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50" name="Google Shape;150;p23"/>
          <p:cNvPicPr preferRelativeResize="0"/>
          <p:nvPr/>
        </p:nvPicPr>
        <p:blipFill>
          <a:blip r:embed="rId5">
            <a:alphaModFix/>
          </a:blip>
          <a:stretch>
            <a:fillRect/>
          </a:stretch>
        </p:blipFill>
        <p:spPr>
          <a:xfrm>
            <a:off x="5910250" y="1792300"/>
            <a:ext cx="5658201" cy="420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